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AA-TYPO" panose="02000800000000000000" pitchFamily="2" charset="-78"/>
      <p:bold r:id="rId19"/>
    </p:embeddedFont>
    <p:embeddedFont>
      <p:font typeface="Cairo" panose="020B0604020202020204" charset="-78"/>
      <p:regular r:id="rId20"/>
    </p:embeddedFont>
    <p:embeddedFont>
      <p:font typeface="Lalezar" panose="00000500000000000000" pitchFamily="2" charset="-78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2566" autoAdjust="0"/>
  </p:normalViewPr>
  <p:slideViewPr>
    <p:cSldViewPr>
      <p:cViewPr varScale="1">
        <p:scale>
          <a:sx n="58" d="100"/>
          <a:sy n="58" d="100"/>
        </p:scale>
        <p:origin x="99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svg>
</file>

<file path=ppt/media/image11.png>
</file>

<file path=ppt/media/image12.gif>
</file>

<file path=ppt/media/image13.png>
</file>

<file path=ppt/media/image14.svg>
</file>

<file path=ppt/media/image15.gif>
</file>

<file path=ppt/media/image16.png>
</file>

<file path=ppt/media/image17.svg>
</file>

<file path=ppt/media/image18.png>
</file>

<file path=ppt/media/image19.png>
</file>

<file path=ppt/media/image2.gif>
</file>

<file path=ppt/media/image20.svg>
</file>

<file path=ppt/media/image21.gif>
</file>

<file path=ppt/media/image22.png>
</file>

<file path=ppt/media/image23.svg>
</file>

<file path=ppt/media/image24.gif>
</file>

<file path=ppt/media/image25.gif>
</file>

<file path=ppt/media/image26.gif>
</file>

<file path=ppt/media/image3.gif>
</file>

<file path=ppt/media/image4.gif>
</file>

<file path=ppt/media/image5.png>
</file>

<file path=ppt/media/image6.sv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F0BEEA6-8B6B-47BE-9218-A01307DB0325}" type="datetimeFigureOut">
              <a:rPr lang="ar-SA" smtClean="0"/>
              <a:t>14/09/46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SA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41BC4F40-2164-47EA-8D7B-267294B878BD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075158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C4F40-2164-47EA-8D7B-267294B878BD}" type="slidenum">
              <a:rPr lang="ar-SA" smtClean="0"/>
              <a:t>4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766051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C4F40-2164-47EA-8D7B-267294B878BD}" type="slidenum">
              <a:rPr lang="ar-SA" smtClean="0"/>
              <a:t>9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94718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2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8.png"/><Relationship Id="rId4" Type="http://schemas.openxmlformats.org/officeDocument/2006/relationships/image" Target="../media/image2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21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2.xml"/><Relationship Id="rId3" Type="http://schemas.openxmlformats.org/officeDocument/2006/relationships/image" Target="../media/image7.gif"/><Relationship Id="rId7" Type="http://schemas.openxmlformats.org/officeDocument/2006/relationships/slide" Target="slide5.xml"/><Relationship Id="rId12" Type="http://schemas.openxmlformats.org/officeDocument/2006/relationships/slide" Target="slide11.xml"/><Relationship Id="rId2" Type="http://schemas.openxmlformats.org/officeDocument/2006/relationships/notesSlide" Target="../notesSlides/notesSlide1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11" Type="http://schemas.openxmlformats.org/officeDocument/2006/relationships/slide" Target="slide10.xml"/><Relationship Id="rId5" Type="http://schemas.openxmlformats.org/officeDocument/2006/relationships/slide" Target="slide7.xml"/><Relationship Id="rId15" Type="http://schemas.openxmlformats.org/officeDocument/2006/relationships/slide" Target="slide14.xml"/><Relationship Id="rId10" Type="http://schemas.openxmlformats.org/officeDocument/2006/relationships/slide" Target="slide9.xml"/><Relationship Id="rId4" Type="http://schemas.openxmlformats.org/officeDocument/2006/relationships/image" Target="../media/image1.gif"/><Relationship Id="rId9" Type="http://schemas.openxmlformats.org/officeDocument/2006/relationships/slide" Target="slide8.xml"/><Relationship Id="rId14" Type="http://schemas.openxmlformats.org/officeDocument/2006/relationships/slide" Target="slide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.gif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8A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3729" y="3166966"/>
            <a:ext cx="15585571" cy="2929034"/>
            <a:chOff x="-40640" y="-75494"/>
            <a:chExt cx="20780761" cy="3905378"/>
          </a:xfrm>
        </p:grpSpPr>
        <p:sp>
          <p:nvSpPr>
            <p:cNvPr id="3" name="TextBox 3"/>
            <p:cNvSpPr txBox="1"/>
            <p:nvPr/>
          </p:nvSpPr>
          <p:spPr>
            <a:xfrm>
              <a:off x="0" y="1289884"/>
              <a:ext cx="20740121" cy="2540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5000"/>
                </a:lnSpc>
              </a:pPr>
              <a:endParaRPr lang="en-US" sz="12500" dirty="0">
                <a:solidFill>
                  <a:srgbClr val="FFFAEF"/>
                </a:solidFill>
                <a:cs typeface="Lalezar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-40640" y="1985566"/>
              <a:ext cx="20740121" cy="1038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ar-SA" sz="6000" dirty="0">
                  <a:solidFill>
                    <a:srgbClr val="FFFAEF"/>
                  </a:solidFill>
                  <a:cs typeface="Cairo"/>
                </a:rPr>
                <a:t>مراجعة للوحدة الخامسة</a:t>
              </a:r>
              <a:endParaRPr lang="en-US" sz="6000" dirty="0">
                <a:solidFill>
                  <a:srgbClr val="FFFAEF"/>
                </a:solidFill>
                <a:cs typeface="Cair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75494"/>
              <a:ext cx="20740121" cy="739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</a:pPr>
              <a:endParaRPr lang="en-US" sz="3300" dirty="0">
                <a:solidFill>
                  <a:srgbClr val="FFFAEF"/>
                </a:solidFill>
                <a:cs typeface="Cairo"/>
              </a:endParaR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64771" t="21970"/>
          <a:stretch>
            <a:fillRect/>
          </a:stretch>
        </p:blipFill>
        <p:spPr>
          <a:xfrm rot="-5400000" flipH="1">
            <a:off x="12173522" y="4172522"/>
            <a:ext cx="3803740" cy="842521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6891898" y="1028700"/>
            <a:ext cx="367402" cy="346352"/>
            <a:chOff x="0" y="0"/>
            <a:chExt cx="489869" cy="461803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489869" cy="0"/>
            </a:xfrm>
            <a:prstGeom prst="line">
              <a:avLst/>
            </a:prstGeom>
            <a:ln w="50800" cap="rnd">
              <a:solidFill>
                <a:srgbClr val="FFFAE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ar-SA"/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205275"/>
              <a:ext cx="489869" cy="0"/>
            </a:xfrm>
            <a:prstGeom prst="line">
              <a:avLst/>
            </a:prstGeom>
            <a:ln w="50800" cap="rnd">
              <a:solidFill>
                <a:srgbClr val="FFFAE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ar-SA"/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410931"/>
              <a:ext cx="489869" cy="0"/>
            </a:xfrm>
            <a:prstGeom prst="line">
              <a:avLst/>
            </a:prstGeom>
            <a:ln w="50800" cap="rnd">
              <a:solidFill>
                <a:srgbClr val="FFFAE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ar-SA"/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7094170" flipH="1">
            <a:off x="-2897009" y="-2590072"/>
            <a:ext cx="7036829" cy="72375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090262" flipH="1">
            <a:off x="12483606" y="5184636"/>
            <a:ext cx="8774007" cy="7633386"/>
          </a:xfrm>
          <a:custGeom>
            <a:avLst/>
            <a:gdLst/>
            <a:ahLst/>
            <a:cxnLst/>
            <a:rect l="l" t="t" r="r" b="b"/>
            <a:pathLst>
              <a:path w="8774007" h="7633386">
                <a:moveTo>
                  <a:pt x="8774007" y="0"/>
                </a:moveTo>
                <a:lnTo>
                  <a:pt x="0" y="0"/>
                </a:lnTo>
                <a:lnTo>
                  <a:pt x="0" y="7633386"/>
                </a:lnTo>
                <a:lnTo>
                  <a:pt x="8774007" y="7633386"/>
                </a:lnTo>
                <a:lnTo>
                  <a:pt x="87740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pic>
        <p:nvPicPr>
          <p:cNvPr id="9" name="Picture 13">
            <a:extLst>
              <a:ext uri="{FF2B5EF4-FFF2-40B4-BE49-F238E27FC236}">
                <a16:creationId xmlns:a16="http://schemas.microsoft.com/office/drawing/2014/main" id="{40236DB0-8A86-D631-C6CD-BFE4356A59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-2133600" y="-1638300"/>
            <a:ext cx="7999373" cy="8437693"/>
          </a:xfrm>
          <a:prstGeom prst="rect">
            <a:avLst/>
          </a:prstGeom>
        </p:spPr>
      </p:pic>
      <p:grpSp>
        <p:nvGrpSpPr>
          <p:cNvPr id="14" name="مجموعة 13">
            <a:extLst>
              <a:ext uri="{FF2B5EF4-FFF2-40B4-BE49-F238E27FC236}">
                <a16:creationId xmlns:a16="http://schemas.microsoft.com/office/drawing/2014/main" id="{16F01A41-8D05-735F-0F2A-6129C690B9D6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5" name="صورة 14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67E2AB24-6DD7-9223-693F-7EA23C83F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6" name="مربع نص 15">
              <a:extLst>
                <a:ext uri="{FF2B5EF4-FFF2-40B4-BE49-F238E27FC236}">
                  <a16:creationId xmlns:a16="http://schemas.microsoft.com/office/drawing/2014/main" id="{D207A7EB-98B3-2114-6EBA-FD33E35172D4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19371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17" name="مستطيل 16">
              <a:hlinkClick r:id="rId6" action="ppaction://hlinksldjump"/>
              <a:extLst>
                <a:ext uri="{FF2B5EF4-FFF2-40B4-BE49-F238E27FC236}">
                  <a16:creationId xmlns:a16="http://schemas.microsoft.com/office/drawing/2014/main" id="{1F5308BF-1CBA-995C-0D9C-E071370493FC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5E070A2E-C1AE-42B9-BD2E-57C62EA9B9EC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السادس</a:t>
            </a:r>
            <a:endParaRPr lang="en-US" sz="6000" dirty="0">
              <a:cs typeface="Lalezar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486CC327-9AAC-1DBC-2454-06225D4EF563}"/>
              </a:ext>
            </a:extLst>
          </p:cNvPr>
          <p:cNvSpPr txBox="1"/>
          <p:nvPr/>
        </p:nvSpPr>
        <p:spPr>
          <a:xfrm>
            <a:off x="2743200" y="4125940"/>
            <a:ext cx="14012892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يهدف التدريب و التنمية إلى تحقيق الارتقاء بمستوى الانتاجية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5388AED0-1CD5-4290-49A8-474AA4C06CD7}"/>
              </a:ext>
            </a:extLst>
          </p:cNvPr>
          <p:cNvSpPr txBox="1"/>
          <p:nvPr/>
        </p:nvSpPr>
        <p:spPr>
          <a:xfrm>
            <a:off x="4122061" y="5903661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صح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744200" y="-1028700"/>
            <a:ext cx="14099497" cy="5636727"/>
          </a:xfrm>
          <a:custGeom>
            <a:avLst/>
            <a:gdLst/>
            <a:ahLst/>
            <a:cxnLst/>
            <a:rect l="l" t="t" r="r" b="b"/>
            <a:pathLst>
              <a:path w="7452569" h="2979404">
                <a:moveTo>
                  <a:pt x="0" y="0"/>
                </a:moveTo>
                <a:lnTo>
                  <a:pt x="7452569" y="0"/>
                </a:lnTo>
                <a:lnTo>
                  <a:pt x="7452569" y="2979404"/>
                </a:lnTo>
                <a:lnTo>
                  <a:pt x="0" y="29794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2320369" flipH="1">
            <a:off x="-3772240" y="2860634"/>
            <a:ext cx="10343361" cy="9124746"/>
          </a:xfrm>
          <a:prstGeom prst="rect">
            <a:avLst/>
          </a:prstGeom>
        </p:spPr>
      </p:pic>
      <p:grpSp>
        <p:nvGrpSpPr>
          <p:cNvPr id="17" name="مجموعة 16">
            <a:extLst>
              <a:ext uri="{FF2B5EF4-FFF2-40B4-BE49-F238E27FC236}">
                <a16:creationId xmlns:a16="http://schemas.microsoft.com/office/drawing/2014/main" id="{0DF56D09-F8F6-8775-60FB-66DEE93959FD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8" name="صورة 17">
              <a:extLst>
                <a:ext uri="{FF2B5EF4-FFF2-40B4-BE49-F238E27FC236}">
                  <a16:creationId xmlns:a16="http://schemas.microsoft.com/office/drawing/2014/main" id="{1B7C90DF-8EA7-CA84-8299-0DA1760C6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9" name="مربع نص 18">
              <a:extLst>
                <a:ext uri="{FF2B5EF4-FFF2-40B4-BE49-F238E27FC236}">
                  <a16:creationId xmlns:a16="http://schemas.microsoft.com/office/drawing/2014/main" id="{D2A61B63-2254-B6B9-2FF5-04F186989FDB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0" name="مستطيل 19">
              <a:hlinkClick r:id="rId6" action="ppaction://hlinksldjump"/>
              <a:extLst>
                <a:ext uri="{FF2B5EF4-FFF2-40B4-BE49-F238E27FC236}">
                  <a16:creationId xmlns:a16="http://schemas.microsoft.com/office/drawing/2014/main" id="{316F2104-338E-3AE7-5B40-2BE884236218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1" name="TextBox 2">
            <a:extLst>
              <a:ext uri="{FF2B5EF4-FFF2-40B4-BE49-F238E27FC236}">
                <a16:creationId xmlns:a16="http://schemas.microsoft.com/office/drawing/2014/main" id="{86077076-40C0-1CE6-D18C-FC79DF495872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السابع</a:t>
            </a:r>
            <a:endParaRPr lang="en-US" sz="6000" dirty="0">
              <a:cs typeface="Lalezar"/>
            </a:endParaRP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2C73BA9E-F6D6-7611-80F5-46BF6CE1F92A}"/>
              </a:ext>
            </a:extLst>
          </p:cNvPr>
          <p:cNvSpPr txBox="1"/>
          <p:nvPr/>
        </p:nvSpPr>
        <p:spPr>
          <a:xfrm>
            <a:off x="2137554" y="4091428"/>
            <a:ext cx="14012892" cy="135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مفهوم العمالة الصناعية هو تحسين مهارات و معارف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 و اتجاهات و سلوك الفرد ؟</a:t>
            </a:r>
            <a:endParaRPr lang="en-US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1AC16CA9-9431-DE8B-3E77-4EB186C5EA77}"/>
              </a:ext>
            </a:extLst>
          </p:cNvPr>
          <p:cNvSpPr txBox="1"/>
          <p:nvPr/>
        </p:nvSpPr>
        <p:spPr>
          <a:xfrm>
            <a:off x="4122061" y="6154401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chemeClr val="accent2"/>
                </a:solidFill>
                <a:latin typeface="Cairo"/>
                <a:cs typeface="Cairo"/>
              </a:rPr>
              <a:t>الإجابة : خطأ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62989" t="67035"/>
          <a:stretch>
            <a:fillRect/>
          </a:stretch>
        </p:blipFill>
        <p:spPr>
          <a:xfrm rot="-5400000" flipH="1">
            <a:off x="14177167" y="6179918"/>
            <a:ext cx="4312936" cy="384137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flipH="1">
            <a:off x="-1504930" y="-4239083"/>
            <a:ext cx="8152651" cy="8478165"/>
          </a:xfrm>
          <a:prstGeom prst="rect">
            <a:avLst/>
          </a:prstGeom>
        </p:spPr>
      </p:pic>
      <p:grpSp>
        <p:nvGrpSpPr>
          <p:cNvPr id="12" name="مجموعة 11">
            <a:extLst>
              <a:ext uri="{FF2B5EF4-FFF2-40B4-BE49-F238E27FC236}">
                <a16:creationId xmlns:a16="http://schemas.microsoft.com/office/drawing/2014/main" id="{76682FBE-65D8-3E21-8DAC-CB7DF4C69C10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3" name="صورة 12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24DF8A10-47B1-A064-145E-D29560A60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4" name="مربع نص 13">
              <a:extLst>
                <a:ext uri="{FF2B5EF4-FFF2-40B4-BE49-F238E27FC236}">
                  <a16:creationId xmlns:a16="http://schemas.microsoft.com/office/drawing/2014/main" id="{4ED0A529-ECBD-C4BB-E7E2-110B20875E11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19371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15" name="مستطيل 14">
              <a:hlinkClick r:id="rId5" action="ppaction://hlinksldjump"/>
              <a:extLst>
                <a:ext uri="{FF2B5EF4-FFF2-40B4-BE49-F238E27FC236}">
                  <a16:creationId xmlns:a16="http://schemas.microsoft.com/office/drawing/2014/main" id="{17429239-F304-23AB-EA7E-EA6F11ADB2A4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16" name="TextBox 2">
            <a:extLst>
              <a:ext uri="{FF2B5EF4-FFF2-40B4-BE49-F238E27FC236}">
                <a16:creationId xmlns:a16="http://schemas.microsoft.com/office/drawing/2014/main" id="{9D8C4282-948B-D571-B620-94A5396C25B4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الثامن</a:t>
            </a:r>
            <a:endParaRPr lang="en-US" sz="6000" dirty="0">
              <a:cs typeface="Lalezar"/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262C6D7E-71FA-BEA7-ED14-3A8BCA77BB44}"/>
              </a:ext>
            </a:extLst>
          </p:cNvPr>
          <p:cNvSpPr txBox="1"/>
          <p:nvPr/>
        </p:nvSpPr>
        <p:spPr>
          <a:xfrm>
            <a:off x="2137554" y="4091428"/>
            <a:ext cx="14012892" cy="135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لا تستخدم برامج الامن الصناعي بغرض تنمية المهارات و عادات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الاستخدام؟</a:t>
            </a:r>
            <a:endParaRPr lang="en-US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9FC67D68-DFA7-1173-A3CC-680A293FB50D}"/>
              </a:ext>
            </a:extLst>
          </p:cNvPr>
          <p:cNvSpPr txBox="1"/>
          <p:nvPr/>
        </p:nvSpPr>
        <p:spPr>
          <a:xfrm>
            <a:off x="4122061" y="6154401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chemeClr val="accent2"/>
                </a:solidFill>
                <a:latin typeface="Cairo"/>
                <a:cs typeface="Cairo"/>
              </a:rPr>
              <a:t>الإجابة : خطأ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351711" y="0"/>
            <a:ext cx="11958233" cy="209873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3"/>
          <a:srcRect r="64034" b="46739"/>
          <a:stretch>
            <a:fillRect/>
          </a:stretch>
        </p:blipFill>
        <p:spPr>
          <a:xfrm rot="-5400000" flipV="1">
            <a:off x="12914560" y="4941242"/>
            <a:ext cx="4331879" cy="6415001"/>
          </a:xfrm>
          <a:prstGeom prst="rect">
            <a:avLst/>
          </a:prstGeom>
        </p:spPr>
      </p:pic>
      <p:grpSp>
        <p:nvGrpSpPr>
          <p:cNvPr id="20" name="مجموعة 19">
            <a:extLst>
              <a:ext uri="{FF2B5EF4-FFF2-40B4-BE49-F238E27FC236}">
                <a16:creationId xmlns:a16="http://schemas.microsoft.com/office/drawing/2014/main" id="{8546FC8A-5EC4-7EBA-69F6-60E6ED400E3C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21" name="صورة 20">
              <a:extLst>
                <a:ext uri="{FF2B5EF4-FFF2-40B4-BE49-F238E27FC236}">
                  <a16:creationId xmlns:a16="http://schemas.microsoft.com/office/drawing/2014/main" id="{A5CC83EE-FE60-1DFD-EA54-DEACC240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22" name="مربع نص 21">
              <a:extLst>
                <a:ext uri="{FF2B5EF4-FFF2-40B4-BE49-F238E27FC236}">
                  <a16:creationId xmlns:a16="http://schemas.microsoft.com/office/drawing/2014/main" id="{BEDB6CCB-CCE9-F100-1A38-01CF001A7F9A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3" name="مستطيل 22">
              <a:hlinkClick r:id="rId5" action="ppaction://hlinksldjump"/>
              <a:extLst>
                <a:ext uri="{FF2B5EF4-FFF2-40B4-BE49-F238E27FC236}">
                  <a16:creationId xmlns:a16="http://schemas.microsoft.com/office/drawing/2014/main" id="{7054A6D1-AF80-9F4F-60A7-6B5A9228C280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4" name="TextBox 2">
            <a:extLst>
              <a:ext uri="{FF2B5EF4-FFF2-40B4-BE49-F238E27FC236}">
                <a16:creationId xmlns:a16="http://schemas.microsoft.com/office/drawing/2014/main" id="{C140FC9F-9F45-191A-C2F9-5C0E7F035F66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solidFill>
                  <a:schemeClr val="bg2"/>
                </a:solidFill>
                <a:cs typeface="Lalezar"/>
              </a:rPr>
              <a:t>الســؤال التاسع</a:t>
            </a:r>
            <a:endParaRPr lang="en-US" sz="6000" dirty="0">
              <a:solidFill>
                <a:schemeClr val="bg2"/>
              </a:solidFill>
              <a:cs typeface="Lalezar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9BE75FD6-143A-8C4D-7F91-5FA173A4ADC7}"/>
              </a:ext>
            </a:extLst>
          </p:cNvPr>
          <p:cNvSpPr txBox="1"/>
          <p:nvPr/>
        </p:nvSpPr>
        <p:spPr>
          <a:xfrm>
            <a:off x="2348037" y="3823296"/>
            <a:ext cx="14012892" cy="135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من مزايا التدريب في موقع العمل :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التقارب بين المشرف على التدريب و المتدرب؟ </a:t>
            </a:r>
          </a:p>
        </p:txBody>
      </p:sp>
      <p:sp>
        <p:nvSpPr>
          <p:cNvPr id="26" name="TextBox 12">
            <a:extLst>
              <a:ext uri="{FF2B5EF4-FFF2-40B4-BE49-F238E27FC236}">
                <a16:creationId xmlns:a16="http://schemas.microsoft.com/office/drawing/2014/main" id="{325FEBB1-5606-FFE9-B4E4-9BE49D1A99BE}"/>
              </a:ext>
            </a:extLst>
          </p:cNvPr>
          <p:cNvSpPr txBox="1"/>
          <p:nvPr/>
        </p:nvSpPr>
        <p:spPr>
          <a:xfrm>
            <a:off x="4122061" y="5903661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صح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مجموعة 16">
            <a:extLst>
              <a:ext uri="{FF2B5EF4-FFF2-40B4-BE49-F238E27FC236}">
                <a16:creationId xmlns:a16="http://schemas.microsoft.com/office/drawing/2014/main" id="{8B8620D1-7B55-CBFD-DDF6-6A6854ABF696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8" name="صورة 17">
              <a:extLst>
                <a:ext uri="{FF2B5EF4-FFF2-40B4-BE49-F238E27FC236}">
                  <a16:creationId xmlns:a16="http://schemas.microsoft.com/office/drawing/2014/main" id="{0966453D-753F-FBC1-8618-A719FF7CC0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9" name="مربع نص 18">
              <a:extLst>
                <a:ext uri="{FF2B5EF4-FFF2-40B4-BE49-F238E27FC236}">
                  <a16:creationId xmlns:a16="http://schemas.microsoft.com/office/drawing/2014/main" id="{5AFB202B-41B3-8325-547C-479503CF7834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0" name="مستطيل 19">
              <a:hlinkClick r:id="rId3" action="ppaction://hlinksldjump"/>
              <a:extLst>
                <a:ext uri="{FF2B5EF4-FFF2-40B4-BE49-F238E27FC236}">
                  <a16:creationId xmlns:a16="http://schemas.microsoft.com/office/drawing/2014/main" id="{C60C4842-598E-7A50-1950-BFBA200B8856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1" name="TextBox 2">
            <a:extLst>
              <a:ext uri="{FF2B5EF4-FFF2-40B4-BE49-F238E27FC236}">
                <a16:creationId xmlns:a16="http://schemas.microsoft.com/office/drawing/2014/main" id="{448D9F36-4069-007F-92D8-9129BB2A385E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العاشر</a:t>
            </a:r>
            <a:endParaRPr lang="en-US" sz="6000" dirty="0">
              <a:cs typeface="Lalezar"/>
            </a:endParaRP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00605251-92A4-4FF3-290D-703E8E6E3543}"/>
              </a:ext>
            </a:extLst>
          </p:cNvPr>
          <p:cNvSpPr txBox="1"/>
          <p:nvPr/>
        </p:nvSpPr>
        <p:spPr>
          <a:xfrm>
            <a:off x="2743200" y="4125940"/>
            <a:ext cx="14012892" cy="135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من عيوب التدريب في موقع العمل :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تركيز المشرف على الانتاج اكثر من التدريب نفسه؟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708E6C04-4CB9-E229-3BD8-4D6FA009D1EC}"/>
              </a:ext>
            </a:extLst>
          </p:cNvPr>
          <p:cNvSpPr txBox="1"/>
          <p:nvPr/>
        </p:nvSpPr>
        <p:spPr>
          <a:xfrm>
            <a:off x="4268056" y="6362700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صح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090262" flipH="1">
            <a:off x="12483606" y="5184636"/>
            <a:ext cx="8774007" cy="7633386"/>
          </a:xfrm>
          <a:custGeom>
            <a:avLst/>
            <a:gdLst/>
            <a:ahLst/>
            <a:cxnLst/>
            <a:rect l="l" t="t" r="r" b="b"/>
            <a:pathLst>
              <a:path w="8774007" h="7633386">
                <a:moveTo>
                  <a:pt x="8774007" y="0"/>
                </a:moveTo>
                <a:lnTo>
                  <a:pt x="0" y="0"/>
                </a:lnTo>
                <a:lnTo>
                  <a:pt x="0" y="7633386"/>
                </a:lnTo>
                <a:lnTo>
                  <a:pt x="8774007" y="7633386"/>
                </a:lnTo>
                <a:lnTo>
                  <a:pt x="87740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pic>
        <p:nvPicPr>
          <p:cNvPr id="9" name="Picture 13">
            <a:extLst>
              <a:ext uri="{FF2B5EF4-FFF2-40B4-BE49-F238E27FC236}">
                <a16:creationId xmlns:a16="http://schemas.microsoft.com/office/drawing/2014/main" id="{40236DB0-8A86-D631-C6CD-BFE4356A59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-2133600" y="-1638300"/>
            <a:ext cx="7999373" cy="8437693"/>
          </a:xfrm>
          <a:prstGeom prst="rect">
            <a:avLst/>
          </a:prstGeom>
        </p:spPr>
      </p:pic>
      <p:grpSp>
        <p:nvGrpSpPr>
          <p:cNvPr id="14" name="مجموعة 13">
            <a:extLst>
              <a:ext uri="{FF2B5EF4-FFF2-40B4-BE49-F238E27FC236}">
                <a16:creationId xmlns:a16="http://schemas.microsoft.com/office/drawing/2014/main" id="{16F01A41-8D05-735F-0F2A-6129C690B9D6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5" name="صورة 14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67E2AB24-6DD7-9223-693F-7EA23C83F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6" name="مربع نص 15">
              <a:extLst>
                <a:ext uri="{FF2B5EF4-FFF2-40B4-BE49-F238E27FC236}">
                  <a16:creationId xmlns:a16="http://schemas.microsoft.com/office/drawing/2014/main" id="{D207A7EB-98B3-2114-6EBA-FD33E35172D4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19371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17" name="مستطيل 16">
              <a:hlinkClick r:id="rId6" action="ppaction://hlinksldjump"/>
              <a:extLst>
                <a:ext uri="{FF2B5EF4-FFF2-40B4-BE49-F238E27FC236}">
                  <a16:creationId xmlns:a16="http://schemas.microsoft.com/office/drawing/2014/main" id="{1F5308BF-1CBA-995C-0D9C-E071370493FC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2" name="TextBox 2">
            <a:extLst>
              <a:ext uri="{FF2B5EF4-FFF2-40B4-BE49-F238E27FC236}">
                <a16:creationId xmlns:a16="http://schemas.microsoft.com/office/drawing/2014/main" id="{5E070A2E-C1AE-42B9-BD2E-57C62EA9B9EC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الحادي عشر</a:t>
            </a:r>
            <a:endParaRPr lang="en-US" sz="6000" dirty="0">
              <a:cs typeface="Lalezar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486CC327-9AAC-1DBC-2454-06225D4EF563}"/>
              </a:ext>
            </a:extLst>
          </p:cNvPr>
          <p:cNvSpPr txBox="1"/>
          <p:nvPr/>
        </p:nvSpPr>
        <p:spPr>
          <a:xfrm>
            <a:off x="2667000" y="3875788"/>
            <a:ext cx="14012892" cy="178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......... يقصد به أن يقوم المشرف على التدريب أو احد العاملين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القدامى بتدريب العامل على أداء الوظيفة في مكان أداء العمل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5388AED0-1CD5-4290-49A8-474AA4C06CD7}"/>
              </a:ext>
            </a:extLst>
          </p:cNvPr>
          <p:cNvSpPr txBox="1"/>
          <p:nvPr/>
        </p:nvSpPr>
        <p:spPr>
          <a:xfrm>
            <a:off x="4122061" y="6411212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chemeClr val="accent2"/>
                </a:solidFill>
                <a:latin typeface="Cairo"/>
                <a:cs typeface="Cairo"/>
              </a:rPr>
              <a:t>الإجابة : التدريب في موقع العمل</a:t>
            </a:r>
          </a:p>
        </p:txBody>
      </p:sp>
    </p:spTree>
    <p:extLst>
      <p:ext uri="{BB962C8B-B14F-4D97-AF65-F5344CB8AC3E}">
        <p14:creationId xmlns:p14="http://schemas.microsoft.com/office/powerpoint/2010/main" val="4182854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927178" flipH="1">
            <a:off x="3442877" y="-963026"/>
            <a:ext cx="12725595" cy="14205829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1873312" flipH="1">
            <a:off x="-1436542" y="3035514"/>
            <a:ext cx="11748976" cy="11578082"/>
          </a:xfrm>
          <a:custGeom>
            <a:avLst/>
            <a:gdLst/>
            <a:ahLst/>
            <a:cxnLst/>
            <a:rect l="l" t="t" r="r" b="b"/>
            <a:pathLst>
              <a:path w="11748976" h="11578082">
                <a:moveTo>
                  <a:pt x="11748975" y="0"/>
                </a:moveTo>
                <a:lnTo>
                  <a:pt x="0" y="0"/>
                </a:lnTo>
                <a:lnTo>
                  <a:pt x="0" y="11578081"/>
                </a:lnTo>
                <a:lnTo>
                  <a:pt x="11748975" y="11578081"/>
                </a:lnTo>
                <a:lnTo>
                  <a:pt x="117489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sp>
        <p:nvSpPr>
          <p:cNvPr id="21" name="TextBox 21"/>
          <p:cNvSpPr txBox="1"/>
          <p:nvPr/>
        </p:nvSpPr>
        <p:spPr>
          <a:xfrm>
            <a:off x="3806976" y="342900"/>
            <a:ext cx="10674048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cs typeface="Lalezar"/>
              </a:rPr>
              <a:t>الختام</a:t>
            </a:r>
            <a:endParaRPr lang="en-US" sz="7200" dirty="0">
              <a:solidFill>
                <a:srgbClr val="000000"/>
              </a:solidFill>
              <a:cs typeface="Lalezar"/>
            </a:endParaRPr>
          </a:p>
        </p:txBody>
      </p:sp>
      <p:sp>
        <p:nvSpPr>
          <p:cNvPr id="27" name="TextBox 21">
            <a:extLst>
              <a:ext uri="{FF2B5EF4-FFF2-40B4-BE49-F238E27FC236}">
                <a16:creationId xmlns:a16="http://schemas.microsoft.com/office/drawing/2014/main" id="{9E2C4D5C-4ED1-32DD-4329-A96A7619B1F5}"/>
              </a:ext>
            </a:extLst>
          </p:cNvPr>
          <p:cNvSpPr txBox="1"/>
          <p:nvPr/>
        </p:nvSpPr>
        <p:spPr>
          <a:xfrm>
            <a:off x="3579888" y="2187165"/>
            <a:ext cx="11128224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cs typeface="Lalezar"/>
              </a:rPr>
              <a:t>شكراً على حسن استماعكم و إنصاتكم</a:t>
            </a:r>
          </a:p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cs typeface="Lalezar"/>
              </a:rPr>
              <a:t>إن اصبنا فمن الله و إن اخطأنا فمن انفسنا و الشيطان</a:t>
            </a:r>
            <a:endParaRPr lang="en-US" sz="7200" dirty="0">
              <a:solidFill>
                <a:srgbClr val="000000"/>
              </a:solidFill>
              <a:cs typeface="Lalezar"/>
            </a:endParaRPr>
          </a:p>
        </p:txBody>
      </p:sp>
    </p:spTree>
    <p:extLst>
      <p:ext uri="{BB962C8B-B14F-4D97-AF65-F5344CB8AC3E}">
        <p14:creationId xmlns:p14="http://schemas.microsoft.com/office/powerpoint/2010/main" val="1940040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55360" y="3066008"/>
            <a:ext cx="12377280" cy="4154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latin typeface="Lalezar"/>
                <a:cs typeface="Lalezar"/>
              </a:rPr>
              <a:t>هلا و الله فيكم !</a:t>
            </a:r>
          </a:p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latin typeface="Lalezar"/>
                <a:cs typeface="Lalezar"/>
              </a:rPr>
              <a:t>ان شاء الله تستمتعون في المراجعة  تجربة جديدة و فريدة من نوعها !</a:t>
            </a:r>
            <a:endParaRPr lang="en-US" sz="7200" dirty="0">
              <a:solidFill>
                <a:srgbClr val="000000"/>
              </a:solidFill>
              <a:latin typeface="Lalezar"/>
              <a:cs typeface="Lalezar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-1597376" y="6809666"/>
            <a:ext cx="6229999" cy="695466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flipH="1">
            <a:off x="10744200" y="0"/>
            <a:ext cx="7543800" cy="4700654"/>
          </a:xfrm>
          <a:prstGeom prst="rect">
            <a:avLst/>
          </a:prstGeom>
        </p:spPr>
      </p:pic>
      <p:sp>
        <p:nvSpPr>
          <p:cNvPr id="6" name="Freeform 3">
            <a:extLst>
              <a:ext uri="{FF2B5EF4-FFF2-40B4-BE49-F238E27FC236}">
                <a16:creationId xmlns:a16="http://schemas.microsoft.com/office/drawing/2014/main" id="{ED1A3CD4-2790-BC99-5183-CBCD084DC07B}"/>
              </a:ext>
            </a:extLst>
          </p:cNvPr>
          <p:cNvSpPr/>
          <p:nvPr/>
        </p:nvSpPr>
        <p:spPr>
          <a:xfrm rot="19726688" flipH="1">
            <a:off x="-6536854" y="-5146686"/>
            <a:ext cx="11748976" cy="11578082"/>
          </a:xfrm>
          <a:custGeom>
            <a:avLst/>
            <a:gdLst/>
            <a:ahLst/>
            <a:cxnLst/>
            <a:rect l="l" t="t" r="r" b="b"/>
            <a:pathLst>
              <a:path w="11748976" h="11578082">
                <a:moveTo>
                  <a:pt x="11748975" y="0"/>
                </a:moveTo>
                <a:lnTo>
                  <a:pt x="0" y="0"/>
                </a:lnTo>
                <a:lnTo>
                  <a:pt x="0" y="11578081"/>
                </a:lnTo>
                <a:lnTo>
                  <a:pt x="11748975" y="11578081"/>
                </a:lnTo>
                <a:lnTo>
                  <a:pt x="1174897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927178" flipH="1">
            <a:off x="3442877" y="-963026"/>
            <a:ext cx="12725595" cy="14205829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1873312" flipH="1">
            <a:off x="-1436542" y="3035514"/>
            <a:ext cx="11748976" cy="11578082"/>
          </a:xfrm>
          <a:custGeom>
            <a:avLst/>
            <a:gdLst/>
            <a:ahLst/>
            <a:cxnLst/>
            <a:rect l="l" t="t" r="r" b="b"/>
            <a:pathLst>
              <a:path w="11748976" h="11578082">
                <a:moveTo>
                  <a:pt x="11748975" y="0"/>
                </a:moveTo>
                <a:lnTo>
                  <a:pt x="0" y="0"/>
                </a:lnTo>
                <a:lnTo>
                  <a:pt x="0" y="11578081"/>
                </a:lnTo>
                <a:lnTo>
                  <a:pt x="11748975" y="11578081"/>
                </a:lnTo>
                <a:lnTo>
                  <a:pt x="117489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sp>
        <p:nvSpPr>
          <p:cNvPr id="21" name="TextBox 21"/>
          <p:cNvSpPr txBox="1"/>
          <p:nvPr/>
        </p:nvSpPr>
        <p:spPr>
          <a:xfrm>
            <a:off x="3806976" y="342900"/>
            <a:ext cx="10674048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cs typeface="Lalezar"/>
              </a:rPr>
              <a:t>الـــطريــقة</a:t>
            </a:r>
            <a:endParaRPr lang="en-US" sz="7200" dirty="0">
              <a:solidFill>
                <a:srgbClr val="000000"/>
              </a:solidFill>
              <a:cs typeface="Lalezar"/>
            </a:endParaRPr>
          </a:p>
        </p:txBody>
      </p:sp>
      <p:sp>
        <p:nvSpPr>
          <p:cNvPr id="27" name="TextBox 21">
            <a:extLst>
              <a:ext uri="{FF2B5EF4-FFF2-40B4-BE49-F238E27FC236}">
                <a16:creationId xmlns:a16="http://schemas.microsoft.com/office/drawing/2014/main" id="{9E2C4D5C-4ED1-32DD-4329-A96A7619B1F5}"/>
              </a:ext>
            </a:extLst>
          </p:cNvPr>
          <p:cNvSpPr txBox="1"/>
          <p:nvPr/>
        </p:nvSpPr>
        <p:spPr>
          <a:xfrm>
            <a:off x="3579888" y="3758505"/>
            <a:ext cx="11128224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7200" dirty="0">
                <a:solidFill>
                  <a:srgbClr val="000000"/>
                </a:solidFill>
                <a:cs typeface="Lalezar"/>
              </a:rPr>
              <a:t>راح تكون هناك ارقام عشوائية  خلف كل رقم سؤال ، أنتِ و حظك ! </a:t>
            </a:r>
            <a:endParaRPr lang="en-US" sz="7200" dirty="0">
              <a:solidFill>
                <a:srgbClr val="000000"/>
              </a:solidFill>
              <a:cs typeface="Lalezar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62989" t="67035"/>
          <a:stretch>
            <a:fillRect/>
          </a:stretch>
        </p:blipFill>
        <p:spPr>
          <a:xfrm flipH="1">
            <a:off x="-135961" y="7197948"/>
            <a:ext cx="3468258" cy="30890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 r="64034" b="46739"/>
          <a:stretch>
            <a:fillRect/>
          </a:stretch>
        </p:blipFill>
        <p:spPr>
          <a:xfrm rot="5400000">
            <a:off x="12914560" y="-1041561"/>
            <a:ext cx="4331879" cy="6415001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5029200" y="547057"/>
            <a:ext cx="5386302" cy="636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680"/>
              </a:lnSpc>
              <a:spcBef>
                <a:spcPct val="0"/>
              </a:spcBef>
            </a:pPr>
            <a:r>
              <a:rPr lang="ar-SA" sz="4800" dirty="0">
                <a:solidFill>
                  <a:srgbClr val="000000"/>
                </a:solidFill>
                <a:cs typeface="Lalezar"/>
              </a:rPr>
              <a:t>صــفحــة الأرقـــام</a:t>
            </a:r>
            <a:endParaRPr lang="en-US" sz="4800" dirty="0">
              <a:solidFill>
                <a:srgbClr val="000000"/>
              </a:solidFill>
              <a:cs typeface="Lalezar"/>
            </a:endParaRPr>
          </a:p>
        </p:txBody>
      </p:sp>
      <p:grpSp>
        <p:nvGrpSpPr>
          <p:cNvPr id="41" name="مجموعة 1">
            <a:extLst>
              <a:ext uri="{FF2B5EF4-FFF2-40B4-BE49-F238E27FC236}">
                <a16:creationId xmlns:a16="http://schemas.microsoft.com/office/drawing/2014/main" id="{AAEDBC12-7507-24D8-ABF2-8427D383E581}"/>
              </a:ext>
            </a:extLst>
          </p:cNvPr>
          <p:cNvGrpSpPr/>
          <p:nvPr/>
        </p:nvGrpSpPr>
        <p:grpSpPr>
          <a:xfrm>
            <a:off x="15512737" y="3366758"/>
            <a:ext cx="2077967" cy="1776742"/>
            <a:chOff x="15512737" y="3366758"/>
            <a:chExt cx="2077967" cy="1776742"/>
          </a:xfrm>
        </p:grpSpPr>
        <p:pic>
          <p:nvPicPr>
            <p:cNvPr id="10" name="الرقم 1">
              <a:hlinkClick r:id="rId5" action="ppaction://hlinksldjump"/>
              <a:extLst>
                <a:ext uri="{FF2B5EF4-FFF2-40B4-BE49-F238E27FC236}">
                  <a16:creationId xmlns:a16="http://schemas.microsoft.com/office/drawing/2014/main" id="{3B1C76E0-B93B-4348-A0AC-FBC8DDB8E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15512737" y="3366758"/>
              <a:ext cx="1812471" cy="1776742"/>
            </a:xfrm>
            <a:prstGeom prst="rect">
              <a:avLst/>
            </a:prstGeom>
          </p:spPr>
        </p:pic>
        <p:sp>
          <p:nvSpPr>
            <p:cNvPr id="23" name="TEXT 1">
              <a:extLst>
                <a:ext uri="{FF2B5EF4-FFF2-40B4-BE49-F238E27FC236}">
                  <a16:creationId xmlns:a16="http://schemas.microsoft.com/office/drawing/2014/main" id="{0CCDE0E0-51C6-FDE0-2158-3E0BF8384A97}"/>
                </a:ext>
              </a:extLst>
            </p:cNvPr>
            <p:cNvSpPr txBox="1"/>
            <p:nvPr/>
          </p:nvSpPr>
          <p:spPr>
            <a:xfrm>
              <a:off x="16066704" y="3731714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1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42" name="المجموعة 2">
            <a:extLst>
              <a:ext uri="{FF2B5EF4-FFF2-40B4-BE49-F238E27FC236}">
                <a16:creationId xmlns:a16="http://schemas.microsoft.com/office/drawing/2014/main" id="{C018FC32-1858-3039-D6E2-5F5619A1F386}"/>
              </a:ext>
            </a:extLst>
          </p:cNvPr>
          <p:cNvGrpSpPr/>
          <p:nvPr/>
        </p:nvGrpSpPr>
        <p:grpSpPr>
          <a:xfrm>
            <a:off x="12480768" y="3366758"/>
            <a:ext cx="1992986" cy="1776742"/>
            <a:chOff x="12480768" y="3366758"/>
            <a:chExt cx="1992986" cy="1776742"/>
          </a:xfrm>
        </p:grpSpPr>
        <p:pic>
          <p:nvPicPr>
            <p:cNvPr id="11" name="Picture 9">
              <a:extLst>
                <a:ext uri="{FF2B5EF4-FFF2-40B4-BE49-F238E27FC236}">
                  <a16:creationId xmlns:a16="http://schemas.microsoft.com/office/drawing/2014/main" id="{40008F54-D7BC-0737-AE50-3EC1B7DEB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12480768" y="3366758"/>
              <a:ext cx="1812471" cy="1776742"/>
            </a:xfrm>
            <a:prstGeom prst="rect">
              <a:avLst/>
            </a:prstGeom>
          </p:spPr>
        </p:pic>
        <p:sp>
          <p:nvSpPr>
            <p:cNvPr id="24" name="مربع نص 23">
              <a:extLst>
                <a:ext uri="{FF2B5EF4-FFF2-40B4-BE49-F238E27FC236}">
                  <a16:creationId xmlns:a16="http://schemas.microsoft.com/office/drawing/2014/main" id="{E39E4170-17C6-2CDD-D923-81DDEE8F2CB9}"/>
                </a:ext>
              </a:extLst>
            </p:cNvPr>
            <p:cNvSpPr txBox="1"/>
            <p:nvPr/>
          </p:nvSpPr>
          <p:spPr>
            <a:xfrm>
              <a:off x="12949754" y="3740242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2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44" name="المجموعة 3">
            <a:extLst>
              <a:ext uri="{FF2B5EF4-FFF2-40B4-BE49-F238E27FC236}">
                <a16:creationId xmlns:a16="http://schemas.microsoft.com/office/drawing/2014/main" id="{F4D8A775-4269-5BA3-CEA5-CF6C35C72233}"/>
              </a:ext>
            </a:extLst>
          </p:cNvPr>
          <p:cNvGrpSpPr/>
          <p:nvPr/>
        </p:nvGrpSpPr>
        <p:grpSpPr>
          <a:xfrm>
            <a:off x="9448800" y="3366758"/>
            <a:ext cx="1992985" cy="1776742"/>
            <a:chOff x="9448800" y="3366758"/>
            <a:chExt cx="1992985" cy="1776742"/>
          </a:xfrm>
        </p:grpSpPr>
        <p:pic>
          <p:nvPicPr>
            <p:cNvPr id="12" name="Picture 9">
              <a:extLst>
                <a:ext uri="{FF2B5EF4-FFF2-40B4-BE49-F238E27FC236}">
                  <a16:creationId xmlns:a16="http://schemas.microsoft.com/office/drawing/2014/main" id="{ADE2D47E-25EA-81AB-E62C-F445A3324A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9448800" y="3366758"/>
              <a:ext cx="1812471" cy="1776742"/>
            </a:xfrm>
            <a:prstGeom prst="rect">
              <a:avLst/>
            </a:prstGeom>
          </p:spPr>
        </p:pic>
        <p:sp>
          <p:nvSpPr>
            <p:cNvPr id="25" name="مربع نص 24">
              <a:extLst>
                <a:ext uri="{FF2B5EF4-FFF2-40B4-BE49-F238E27FC236}">
                  <a16:creationId xmlns:a16="http://schemas.microsoft.com/office/drawing/2014/main" id="{C0E1FC9C-F653-CA1D-751B-64D933F8D3DC}"/>
                </a:ext>
              </a:extLst>
            </p:cNvPr>
            <p:cNvSpPr txBox="1"/>
            <p:nvPr/>
          </p:nvSpPr>
          <p:spPr>
            <a:xfrm>
              <a:off x="9917785" y="3737021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3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57" name="المجموعة 6">
            <a:extLst>
              <a:ext uri="{FF2B5EF4-FFF2-40B4-BE49-F238E27FC236}">
                <a16:creationId xmlns:a16="http://schemas.microsoft.com/office/drawing/2014/main" id="{A7275832-B113-B991-B64D-F0291A3F39DE}"/>
              </a:ext>
            </a:extLst>
          </p:cNvPr>
          <p:cNvGrpSpPr/>
          <p:nvPr/>
        </p:nvGrpSpPr>
        <p:grpSpPr>
          <a:xfrm>
            <a:off x="352894" y="3366758"/>
            <a:ext cx="2036522" cy="1776742"/>
            <a:chOff x="352894" y="3366758"/>
            <a:chExt cx="2036522" cy="1776742"/>
          </a:xfrm>
        </p:grpSpPr>
        <p:pic>
          <p:nvPicPr>
            <p:cNvPr id="18" name="Picture 9">
              <a:extLst>
                <a:ext uri="{FF2B5EF4-FFF2-40B4-BE49-F238E27FC236}">
                  <a16:creationId xmlns:a16="http://schemas.microsoft.com/office/drawing/2014/main" id="{3A061BA2-3B0A-C10F-26CD-AC92A48FA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352894" y="3366758"/>
              <a:ext cx="1812471" cy="1776742"/>
            </a:xfrm>
            <a:prstGeom prst="rect">
              <a:avLst/>
            </a:prstGeom>
          </p:spPr>
        </p:pic>
        <p:sp>
          <p:nvSpPr>
            <p:cNvPr id="26" name="مربع نص 25">
              <a:extLst>
                <a:ext uri="{FF2B5EF4-FFF2-40B4-BE49-F238E27FC236}">
                  <a16:creationId xmlns:a16="http://schemas.microsoft.com/office/drawing/2014/main" id="{525BE7B8-EA09-2B3B-C781-69ED7E623534}"/>
                </a:ext>
              </a:extLst>
            </p:cNvPr>
            <p:cNvSpPr txBox="1"/>
            <p:nvPr/>
          </p:nvSpPr>
          <p:spPr>
            <a:xfrm>
              <a:off x="865416" y="3731713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6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55" name="المجموعة 5">
            <a:extLst>
              <a:ext uri="{FF2B5EF4-FFF2-40B4-BE49-F238E27FC236}">
                <a16:creationId xmlns:a16="http://schemas.microsoft.com/office/drawing/2014/main" id="{7D427674-7031-1285-C81A-0237167541DE}"/>
              </a:ext>
            </a:extLst>
          </p:cNvPr>
          <p:cNvGrpSpPr/>
          <p:nvPr/>
        </p:nvGrpSpPr>
        <p:grpSpPr>
          <a:xfrm>
            <a:off x="3384862" y="3366758"/>
            <a:ext cx="2068586" cy="1776742"/>
            <a:chOff x="3384862" y="3366758"/>
            <a:chExt cx="2068586" cy="1776742"/>
          </a:xfrm>
        </p:grpSpPr>
        <p:pic>
          <p:nvPicPr>
            <p:cNvPr id="17" name="Picture 9">
              <a:extLst>
                <a:ext uri="{FF2B5EF4-FFF2-40B4-BE49-F238E27FC236}">
                  <a16:creationId xmlns:a16="http://schemas.microsoft.com/office/drawing/2014/main" id="{B280F15E-32EC-934E-01DA-0DBFBD0E0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3384862" y="3366758"/>
              <a:ext cx="1812471" cy="1776742"/>
            </a:xfrm>
            <a:prstGeom prst="rect">
              <a:avLst/>
            </a:prstGeom>
          </p:spPr>
        </p:pic>
        <p:sp>
          <p:nvSpPr>
            <p:cNvPr id="28" name="مربع نص 27">
              <a:extLst>
                <a:ext uri="{FF2B5EF4-FFF2-40B4-BE49-F238E27FC236}">
                  <a16:creationId xmlns:a16="http://schemas.microsoft.com/office/drawing/2014/main" id="{B2D67037-E81B-8F47-CBB8-A38B536346BD}"/>
                </a:ext>
              </a:extLst>
            </p:cNvPr>
            <p:cNvSpPr txBox="1"/>
            <p:nvPr/>
          </p:nvSpPr>
          <p:spPr>
            <a:xfrm>
              <a:off x="3929448" y="3731713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5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45" name="المجموعة 4">
            <a:extLst>
              <a:ext uri="{FF2B5EF4-FFF2-40B4-BE49-F238E27FC236}">
                <a16:creationId xmlns:a16="http://schemas.microsoft.com/office/drawing/2014/main" id="{D97862BF-2FF7-98D2-E0A3-8BD967277EED}"/>
              </a:ext>
            </a:extLst>
          </p:cNvPr>
          <p:cNvGrpSpPr/>
          <p:nvPr/>
        </p:nvGrpSpPr>
        <p:grpSpPr>
          <a:xfrm>
            <a:off x="6416831" y="3366758"/>
            <a:ext cx="2042982" cy="1776742"/>
            <a:chOff x="6416831" y="3366758"/>
            <a:chExt cx="2042982" cy="1776742"/>
          </a:xfrm>
        </p:grpSpPr>
        <p:pic>
          <p:nvPicPr>
            <p:cNvPr id="16" name="Picture 9">
              <a:extLst>
                <a:ext uri="{FF2B5EF4-FFF2-40B4-BE49-F238E27FC236}">
                  <a16:creationId xmlns:a16="http://schemas.microsoft.com/office/drawing/2014/main" id="{13C083D2-A2F4-D946-91AE-98C961DC9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6416831" y="3366758"/>
              <a:ext cx="1812471" cy="1776742"/>
            </a:xfrm>
            <a:prstGeom prst="rect">
              <a:avLst/>
            </a:prstGeom>
          </p:spPr>
        </p:pic>
        <p:sp>
          <p:nvSpPr>
            <p:cNvPr id="29" name="مربع نص 28">
              <a:extLst>
                <a:ext uri="{FF2B5EF4-FFF2-40B4-BE49-F238E27FC236}">
                  <a16:creationId xmlns:a16="http://schemas.microsoft.com/office/drawing/2014/main" id="{5C6038FA-79B6-EF75-0B53-FA40D38591CB}"/>
                </a:ext>
              </a:extLst>
            </p:cNvPr>
            <p:cNvSpPr txBox="1"/>
            <p:nvPr/>
          </p:nvSpPr>
          <p:spPr>
            <a:xfrm>
              <a:off x="6935813" y="3727603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4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48" name="المجموعة 7">
            <a:extLst>
              <a:ext uri="{FF2B5EF4-FFF2-40B4-BE49-F238E27FC236}">
                <a16:creationId xmlns:a16="http://schemas.microsoft.com/office/drawing/2014/main" id="{6276174D-C825-8A96-2742-897831FCF20F}"/>
              </a:ext>
            </a:extLst>
          </p:cNvPr>
          <p:cNvGrpSpPr/>
          <p:nvPr/>
        </p:nvGrpSpPr>
        <p:grpSpPr>
          <a:xfrm>
            <a:off x="14141137" y="6305467"/>
            <a:ext cx="2025917" cy="1776742"/>
            <a:chOff x="14141137" y="6305467"/>
            <a:chExt cx="2025917" cy="1776742"/>
          </a:xfrm>
        </p:grpSpPr>
        <p:pic>
          <p:nvPicPr>
            <p:cNvPr id="20" name="Picture 9">
              <a:extLst>
                <a:ext uri="{FF2B5EF4-FFF2-40B4-BE49-F238E27FC236}">
                  <a16:creationId xmlns:a16="http://schemas.microsoft.com/office/drawing/2014/main" id="{B318B53C-3074-AFF4-F6D1-065D47723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14141137" y="6305467"/>
              <a:ext cx="1812471" cy="1776742"/>
            </a:xfrm>
            <a:prstGeom prst="rect">
              <a:avLst/>
            </a:prstGeom>
          </p:spPr>
        </p:pic>
        <p:sp>
          <p:nvSpPr>
            <p:cNvPr id="30" name="مربع نص 29">
              <a:extLst>
                <a:ext uri="{FF2B5EF4-FFF2-40B4-BE49-F238E27FC236}">
                  <a16:creationId xmlns:a16="http://schemas.microsoft.com/office/drawing/2014/main" id="{E70FDD2C-C231-DD0D-56C8-9F757703D5CB}"/>
                </a:ext>
              </a:extLst>
            </p:cNvPr>
            <p:cNvSpPr txBox="1"/>
            <p:nvPr/>
          </p:nvSpPr>
          <p:spPr>
            <a:xfrm>
              <a:off x="14643054" y="6707819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7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49" name="المجموعة 8">
            <a:extLst>
              <a:ext uri="{FF2B5EF4-FFF2-40B4-BE49-F238E27FC236}">
                <a16:creationId xmlns:a16="http://schemas.microsoft.com/office/drawing/2014/main" id="{E69B0A82-AC04-C469-91BE-7C19D6889645}"/>
              </a:ext>
            </a:extLst>
          </p:cNvPr>
          <p:cNvGrpSpPr/>
          <p:nvPr/>
        </p:nvGrpSpPr>
        <p:grpSpPr>
          <a:xfrm>
            <a:off x="11109168" y="6305467"/>
            <a:ext cx="2025918" cy="1776742"/>
            <a:chOff x="11109168" y="6305467"/>
            <a:chExt cx="2025918" cy="1776742"/>
          </a:xfrm>
        </p:grpSpPr>
        <p:pic>
          <p:nvPicPr>
            <p:cNvPr id="21" name="Picture 9">
              <a:extLst>
                <a:ext uri="{FF2B5EF4-FFF2-40B4-BE49-F238E27FC236}">
                  <a16:creationId xmlns:a16="http://schemas.microsoft.com/office/drawing/2014/main" id="{CAFD6B74-812E-325F-DCE7-E22F0808D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11109168" y="6305467"/>
              <a:ext cx="1812471" cy="1776742"/>
            </a:xfrm>
            <a:prstGeom prst="rect">
              <a:avLst/>
            </a:prstGeom>
          </p:spPr>
        </p:pic>
        <p:sp>
          <p:nvSpPr>
            <p:cNvPr id="31" name="مربع نص 30">
              <a:extLst>
                <a:ext uri="{FF2B5EF4-FFF2-40B4-BE49-F238E27FC236}">
                  <a16:creationId xmlns:a16="http://schemas.microsoft.com/office/drawing/2014/main" id="{735BBAEA-97FE-37BC-1CD8-D865B57750BE}"/>
                </a:ext>
              </a:extLst>
            </p:cNvPr>
            <p:cNvSpPr txBox="1"/>
            <p:nvPr/>
          </p:nvSpPr>
          <p:spPr>
            <a:xfrm>
              <a:off x="11611086" y="6707819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8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50" name="المجموعة 9">
            <a:extLst>
              <a:ext uri="{FF2B5EF4-FFF2-40B4-BE49-F238E27FC236}">
                <a16:creationId xmlns:a16="http://schemas.microsoft.com/office/drawing/2014/main" id="{94DCE2D6-5182-FF04-916C-41B579015715}"/>
              </a:ext>
            </a:extLst>
          </p:cNvPr>
          <p:cNvGrpSpPr/>
          <p:nvPr/>
        </p:nvGrpSpPr>
        <p:grpSpPr>
          <a:xfrm>
            <a:off x="8077200" y="6305467"/>
            <a:ext cx="2013670" cy="1776742"/>
            <a:chOff x="8077200" y="6305467"/>
            <a:chExt cx="2013670" cy="1776742"/>
          </a:xfrm>
        </p:grpSpPr>
        <p:pic>
          <p:nvPicPr>
            <p:cNvPr id="22" name="Picture 9">
              <a:extLst>
                <a:ext uri="{FF2B5EF4-FFF2-40B4-BE49-F238E27FC236}">
                  <a16:creationId xmlns:a16="http://schemas.microsoft.com/office/drawing/2014/main" id="{51502B2F-421F-63EE-14F6-4A24F0F74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8077200" y="6305467"/>
              <a:ext cx="1812471" cy="1776742"/>
            </a:xfrm>
            <a:prstGeom prst="rect">
              <a:avLst/>
            </a:prstGeom>
          </p:spPr>
        </p:pic>
        <p:sp>
          <p:nvSpPr>
            <p:cNvPr id="32" name="مربع نص 31">
              <a:extLst>
                <a:ext uri="{FF2B5EF4-FFF2-40B4-BE49-F238E27FC236}">
                  <a16:creationId xmlns:a16="http://schemas.microsoft.com/office/drawing/2014/main" id="{3F2A3052-8844-B6B8-0F7F-CC8E931E52A5}"/>
                </a:ext>
              </a:extLst>
            </p:cNvPr>
            <p:cNvSpPr txBox="1"/>
            <p:nvPr/>
          </p:nvSpPr>
          <p:spPr>
            <a:xfrm>
              <a:off x="8566870" y="6709513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9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51" name="المجموعة 10">
            <a:extLst>
              <a:ext uri="{FF2B5EF4-FFF2-40B4-BE49-F238E27FC236}">
                <a16:creationId xmlns:a16="http://schemas.microsoft.com/office/drawing/2014/main" id="{91FD939A-7A38-C587-EA15-4FAFBB4B0EE9}"/>
              </a:ext>
            </a:extLst>
          </p:cNvPr>
          <p:cNvGrpSpPr/>
          <p:nvPr/>
        </p:nvGrpSpPr>
        <p:grpSpPr>
          <a:xfrm>
            <a:off x="5246431" y="6343334"/>
            <a:ext cx="1812471" cy="1776742"/>
            <a:chOff x="5246431" y="6343334"/>
            <a:chExt cx="1812471" cy="1776742"/>
          </a:xfrm>
        </p:grpSpPr>
        <p:pic>
          <p:nvPicPr>
            <p:cNvPr id="34" name="Picture 9">
              <a:extLst>
                <a:ext uri="{FF2B5EF4-FFF2-40B4-BE49-F238E27FC236}">
                  <a16:creationId xmlns:a16="http://schemas.microsoft.com/office/drawing/2014/main" id="{D567FA50-F0EE-2513-0EE7-D1899FC6C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5246431" y="6343334"/>
              <a:ext cx="1812471" cy="1776742"/>
            </a:xfrm>
            <a:prstGeom prst="rect">
              <a:avLst/>
            </a:prstGeom>
          </p:spPr>
        </p:pic>
        <p:sp>
          <p:nvSpPr>
            <p:cNvPr id="37" name="مربع نص 36">
              <a:extLst>
                <a:ext uri="{FF2B5EF4-FFF2-40B4-BE49-F238E27FC236}">
                  <a16:creationId xmlns:a16="http://schemas.microsoft.com/office/drawing/2014/main" id="{CB76121E-A016-E464-A41B-BA34DDACE53D}"/>
                </a:ext>
              </a:extLst>
            </p:cNvPr>
            <p:cNvSpPr txBox="1"/>
            <p:nvPr/>
          </p:nvSpPr>
          <p:spPr>
            <a:xfrm>
              <a:off x="5495497" y="6745686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10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grpSp>
        <p:nvGrpSpPr>
          <p:cNvPr id="52" name="المجموعة 11">
            <a:extLst>
              <a:ext uri="{FF2B5EF4-FFF2-40B4-BE49-F238E27FC236}">
                <a16:creationId xmlns:a16="http://schemas.microsoft.com/office/drawing/2014/main" id="{A26E91B9-B5DC-BB59-5AAF-DCC8CA297C04}"/>
              </a:ext>
            </a:extLst>
          </p:cNvPr>
          <p:cNvGrpSpPr/>
          <p:nvPr/>
        </p:nvGrpSpPr>
        <p:grpSpPr>
          <a:xfrm>
            <a:off x="2214462" y="6343334"/>
            <a:ext cx="1812471" cy="1776742"/>
            <a:chOff x="2214462" y="6343334"/>
            <a:chExt cx="1812471" cy="1776742"/>
          </a:xfrm>
        </p:grpSpPr>
        <p:pic>
          <p:nvPicPr>
            <p:cNvPr id="35" name="Picture 9">
              <a:extLst>
                <a:ext uri="{FF2B5EF4-FFF2-40B4-BE49-F238E27FC236}">
                  <a16:creationId xmlns:a16="http://schemas.microsoft.com/office/drawing/2014/main" id="{C3609B08-EEFD-48E4-0A0B-573ACB974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 flipH="1">
              <a:off x="2214462" y="6343334"/>
              <a:ext cx="1812471" cy="1776742"/>
            </a:xfrm>
            <a:prstGeom prst="rect">
              <a:avLst/>
            </a:prstGeom>
          </p:spPr>
        </p:pic>
        <p:sp>
          <p:nvSpPr>
            <p:cNvPr id="38" name="مربع نص 37">
              <a:extLst>
                <a:ext uri="{FF2B5EF4-FFF2-40B4-BE49-F238E27FC236}">
                  <a16:creationId xmlns:a16="http://schemas.microsoft.com/office/drawing/2014/main" id="{5EC3D42F-5FDC-B49D-95EB-25CB90417CEE}"/>
                </a:ext>
              </a:extLst>
            </p:cNvPr>
            <p:cNvSpPr txBox="1"/>
            <p:nvPr/>
          </p:nvSpPr>
          <p:spPr>
            <a:xfrm>
              <a:off x="2451282" y="6722738"/>
              <a:ext cx="152400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7200" b="1" dirty="0">
                  <a:solidFill>
                    <a:schemeClr val="bg1"/>
                  </a:solidFill>
                  <a:latin typeface="Cairo" panose="020B0604020202020204" pitchFamily="34" charset="-78"/>
                  <a:cs typeface="Cairo" panose="020B0604020202020204" pitchFamily="34" charset="-78"/>
                </a:rPr>
                <a:t>11</a:t>
              </a:r>
              <a:endParaRPr lang="ar-SA" sz="7200" b="1" dirty="0">
                <a:solidFill>
                  <a:schemeClr val="bg1"/>
                </a:solidFill>
                <a:latin typeface="Cairo" panose="020B0604020202020204" pitchFamily="34" charset="-78"/>
                <a:cs typeface="Cairo" panose="020B0604020202020204" pitchFamily="34" charset="-78"/>
              </a:endParaRPr>
            </a:p>
          </p:txBody>
        </p:sp>
      </p:grpSp>
      <p:sp>
        <p:nvSpPr>
          <p:cNvPr id="40" name="HYPERLINK1">
            <a:hlinkClick r:id="rId7" action="ppaction://hlinksldjump"/>
            <a:extLst>
              <a:ext uri="{FF2B5EF4-FFF2-40B4-BE49-F238E27FC236}">
                <a16:creationId xmlns:a16="http://schemas.microsoft.com/office/drawing/2014/main" id="{2270D9E1-661B-5B72-1F0F-974188563BE5}"/>
              </a:ext>
            </a:extLst>
          </p:cNvPr>
          <p:cNvSpPr/>
          <p:nvPr/>
        </p:nvSpPr>
        <p:spPr>
          <a:xfrm>
            <a:off x="15512736" y="3337297"/>
            <a:ext cx="1909848" cy="1776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43" name="HYPERLINK2">
            <a:hlinkClick r:id="rId8" action="ppaction://hlinksldjump"/>
            <a:extLst>
              <a:ext uri="{FF2B5EF4-FFF2-40B4-BE49-F238E27FC236}">
                <a16:creationId xmlns:a16="http://schemas.microsoft.com/office/drawing/2014/main" id="{A0269878-E9B9-BDE3-41F4-57FE7ADCC560}"/>
              </a:ext>
            </a:extLst>
          </p:cNvPr>
          <p:cNvSpPr/>
          <p:nvPr/>
        </p:nvSpPr>
        <p:spPr>
          <a:xfrm>
            <a:off x="12420600" y="3366758"/>
            <a:ext cx="1937952" cy="17472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3" name="HYPERLINK3">
            <a:hlinkClick r:id="rId5" action="ppaction://hlinksldjump"/>
            <a:extLst>
              <a:ext uri="{FF2B5EF4-FFF2-40B4-BE49-F238E27FC236}">
                <a16:creationId xmlns:a16="http://schemas.microsoft.com/office/drawing/2014/main" id="{8EEC494D-F29C-C609-7BEF-3EE1DFEE325C}"/>
              </a:ext>
            </a:extLst>
          </p:cNvPr>
          <p:cNvSpPr/>
          <p:nvPr/>
        </p:nvSpPr>
        <p:spPr>
          <a:xfrm>
            <a:off x="9305391" y="3337297"/>
            <a:ext cx="2023076" cy="1776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4" name="HYPERLINK4">
            <a:hlinkClick r:id="rId9" action="ppaction://hlinksldjump"/>
            <a:extLst>
              <a:ext uri="{FF2B5EF4-FFF2-40B4-BE49-F238E27FC236}">
                <a16:creationId xmlns:a16="http://schemas.microsoft.com/office/drawing/2014/main" id="{613C5AFD-C8AF-6322-E8CE-BD24DE7931AE}"/>
              </a:ext>
            </a:extLst>
          </p:cNvPr>
          <p:cNvSpPr/>
          <p:nvPr/>
        </p:nvSpPr>
        <p:spPr>
          <a:xfrm>
            <a:off x="6416831" y="3337297"/>
            <a:ext cx="1849578" cy="1776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6" name="HYPERLINK5">
            <a:hlinkClick r:id="rId10" action="ppaction://hlinksldjump"/>
            <a:extLst>
              <a:ext uri="{FF2B5EF4-FFF2-40B4-BE49-F238E27FC236}">
                <a16:creationId xmlns:a16="http://schemas.microsoft.com/office/drawing/2014/main" id="{C45F2BA0-0F37-A102-3332-A0FA807886AF}"/>
              </a:ext>
            </a:extLst>
          </p:cNvPr>
          <p:cNvSpPr/>
          <p:nvPr/>
        </p:nvSpPr>
        <p:spPr>
          <a:xfrm>
            <a:off x="3326831" y="3366758"/>
            <a:ext cx="1849578" cy="1776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8" name="HYPERLINK6">
            <a:hlinkClick r:id="rId11" action="ppaction://hlinksldjump"/>
            <a:extLst>
              <a:ext uri="{FF2B5EF4-FFF2-40B4-BE49-F238E27FC236}">
                <a16:creationId xmlns:a16="http://schemas.microsoft.com/office/drawing/2014/main" id="{5C93D1D5-0366-8EC8-1692-40A2FF08955C}"/>
              </a:ext>
            </a:extLst>
          </p:cNvPr>
          <p:cNvSpPr/>
          <p:nvPr/>
        </p:nvSpPr>
        <p:spPr>
          <a:xfrm>
            <a:off x="352894" y="3366758"/>
            <a:ext cx="1897848" cy="1776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9" name="HYPERLINK7">
            <a:hlinkClick r:id="rId12" action="ppaction://hlinksldjump"/>
            <a:extLst>
              <a:ext uri="{FF2B5EF4-FFF2-40B4-BE49-F238E27FC236}">
                <a16:creationId xmlns:a16="http://schemas.microsoft.com/office/drawing/2014/main" id="{ABFC5C34-DFF5-0EBA-7210-98AA73451150}"/>
              </a:ext>
            </a:extLst>
          </p:cNvPr>
          <p:cNvSpPr/>
          <p:nvPr/>
        </p:nvSpPr>
        <p:spPr>
          <a:xfrm>
            <a:off x="14141136" y="6305467"/>
            <a:ext cx="1932402" cy="17472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0" name="HYPERLINK8">
            <a:hlinkClick r:id="rId13" action="ppaction://hlinksldjump"/>
            <a:extLst>
              <a:ext uri="{FF2B5EF4-FFF2-40B4-BE49-F238E27FC236}">
                <a16:creationId xmlns:a16="http://schemas.microsoft.com/office/drawing/2014/main" id="{81FF0CC3-37AD-09EF-7AB7-E4F7A82FA005}"/>
              </a:ext>
            </a:extLst>
          </p:cNvPr>
          <p:cNvSpPr/>
          <p:nvPr/>
        </p:nvSpPr>
        <p:spPr>
          <a:xfrm>
            <a:off x="11109168" y="6305467"/>
            <a:ext cx="1840586" cy="1814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2" name="HYPERLINK9">
            <a:hlinkClick r:id="rId14" action="ppaction://hlinksldjump"/>
            <a:extLst>
              <a:ext uri="{FF2B5EF4-FFF2-40B4-BE49-F238E27FC236}">
                <a16:creationId xmlns:a16="http://schemas.microsoft.com/office/drawing/2014/main" id="{8C2AD395-4805-29BF-C425-7E2D0358A24D}"/>
              </a:ext>
            </a:extLst>
          </p:cNvPr>
          <p:cNvSpPr/>
          <p:nvPr/>
        </p:nvSpPr>
        <p:spPr>
          <a:xfrm>
            <a:off x="8077200" y="6305467"/>
            <a:ext cx="1812471" cy="17472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3" name="HYPERLINK10">
            <a:hlinkClick r:id="rId15" action="ppaction://hlinksldjump"/>
            <a:extLst>
              <a:ext uri="{FF2B5EF4-FFF2-40B4-BE49-F238E27FC236}">
                <a16:creationId xmlns:a16="http://schemas.microsoft.com/office/drawing/2014/main" id="{FEAB3463-6139-F555-46BA-7671CF2C87AC}"/>
              </a:ext>
            </a:extLst>
          </p:cNvPr>
          <p:cNvSpPr/>
          <p:nvPr/>
        </p:nvSpPr>
        <p:spPr>
          <a:xfrm>
            <a:off x="5197333" y="6343334"/>
            <a:ext cx="1873817" cy="1814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4" name="HYPERLINK11">
            <a:hlinkClick r:id="rId16" action="ppaction://hlinksldjump"/>
            <a:extLst>
              <a:ext uri="{FF2B5EF4-FFF2-40B4-BE49-F238E27FC236}">
                <a16:creationId xmlns:a16="http://schemas.microsoft.com/office/drawing/2014/main" id="{6A34D172-D5AC-F481-7858-9BB9E1A4F212}"/>
              </a:ext>
            </a:extLst>
          </p:cNvPr>
          <p:cNvSpPr/>
          <p:nvPr/>
        </p:nvSpPr>
        <p:spPr>
          <a:xfrm>
            <a:off x="2120946" y="6305467"/>
            <a:ext cx="2058089" cy="18524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64034" b="46739"/>
          <a:stretch>
            <a:fillRect/>
          </a:stretch>
        </p:blipFill>
        <p:spPr>
          <a:xfrm rot="5400000">
            <a:off x="14304166" y="-1041561"/>
            <a:ext cx="4331879" cy="641500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64771" t="21970"/>
          <a:stretch>
            <a:fillRect/>
          </a:stretch>
        </p:blipFill>
        <p:spPr>
          <a:xfrm rot="-5400000" flipH="1">
            <a:off x="10019870" y="2018870"/>
            <a:ext cx="5143500" cy="11392761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 rot="1016799" flipH="1">
            <a:off x="-2854913" y="-2506878"/>
            <a:ext cx="11406363" cy="9923536"/>
          </a:xfrm>
          <a:custGeom>
            <a:avLst/>
            <a:gdLst/>
            <a:ahLst/>
            <a:cxnLst/>
            <a:rect l="l" t="t" r="r" b="b"/>
            <a:pathLst>
              <a:path w="11406363" h="9923536">
                <a:moveTo>
                  <a:pt x="11406363" y="0"/>
                </a:moveTo>
                <a:lnTo>
                  <a:pt x="0" y="0"/>
                </a:lnTo>
                <a:lnTo>
                  <a:pt x="0" y="9923536"/>
                </a:lnTo>
                <a:lnTo>
                  <a:pt x="11406363" y="9923536"/>
                </a:lnTo>
                <a:lnTo>
                  <a:pt x="1140636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sp>
        <p:nvSpPr>
          <p:cNvPr id="5" name="TextBox 5"/>
          <p:cNvSpPr txBox="1"/>
          <p:nvPr/>
        </p:nvSpPr>
        <p:spPr>
          <a:xfrm>
            <a:off x="4572000" y="0"/>
            <a:ext cx="6610041" cy="12695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الأول</a:t>
            </a:r>
            <a:endParaRPr lang="en-US" sz="6000" dirty="0">
              <a:cs typeface="Lalezar"/>
            </a:endParaRPr>
          </a:p>
        </p:txBody>
      </p:sp>
      <p:grpSp>
        <p:nvGrpSpPr>
          <p:cNvPr id="19" name="مجموعة 18">
            <a:extLst>
              <a:ext uri="{FF2B5EF4-FFF2-40B4-BE49-F238E27FC236}">
                <a16:creationId xmlns:a16="http://schemas.microsoft.com/office/drawing/2014/main" id="{6BF878B6-468E-67A4-711D-83263F7E5DC8}"/>
              </a:ext>
            </a:extLst>
          </p:cNvPr>
          <p:cNvGrpSpPr/>
          <p:nvPr/>
        </p:nvGrpSpPr>
        <p:grpSpPr>
          <a:xfrm>
            <a:off x="-4053524" y="464583"/>
            <a:ext cx="15736239" cy="912557"/>
            <a:chOff x="-1971496" y="108067"/>
            <a:chExt cx="7194884" cy="417237"/>
          </a:xfrm>
        </p:grpSpPr>
        <p:pic>
          <p:nvPicPr>
            <p:cNvPr id="20" name="صورة 19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9A482CB5-3E44-E619-7CED-E0227E446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21" name="مربع نص 20">
              <a:extLst>
                <a:ext uri="{FF2B5EF4-FFF2-40B4-BE49-F238E27FC236}">
                  <a16:creationId xmlns:a16="http://schemas.microsoft.com/office/drawing/2014/main" id="{CFA5277C-B7A7-9310-03A9-AF6799124F03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19371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2" name="مستطيل 21">
              <a:hlinkClick r:id="rId6" action="ppaction://hlinksldjump"/>
              <a:extLst>
                <a:ext uri="{FF2B5EF4-FFF2-40B4-BE49-F238E27FC236}">
                  <a16:creationId xmlns:a16="http://schemas.microsoft.com/office/drawing/2014/main" id="{B619A524-B166-1CCD-6075-C88A9253EDF4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3" name="TextBox 12">
            <a:extLst>
              <a:ext uri="{FF2B5EF4-FFF2-40B4-BE49-F238E27FC236}">
                <a16:creationId xmlns:a16="http://schemas.microsoft.com/office/drawing/2014/main" id="{AFC84048-892F-2C49-B70D-F488C5F5AE81}"/>
              </a:ext>
            </a:extLst>
          </p:cNvPr>
          <p:cNvSpPr txBox="1"/>
          <p:nvPr/>
        </p:nvSpPr>
        <p:spPr>
          <a:xfrm>
            <a:off x="4191000" y="5913504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صح</a:t>
            </a:r>
            <a:endParaRPr lang="en-US" sz="4000" dirty="0">
              <a:solidFill>
                <a:srgbClr val="00B050"/>
              </a:solidFill>
              <a:latin typeface="Cairo"/>
              <a:cs typeface="Cairo"/>
            </a:endParaRPr>
          </a:p>
        </p:txBody>
      </p:sp>
      <p:sp>
        <p:nvSpPr>
          <p:cNvPr id="38" name="TextBox 12">
            <a:extLst>
              <a:ext uri="{FF2B5EF4-FFF2-40B4-BE49-F238E27FC236}">
                <a16:creationId xmlns:a16="http://schemas.microsoft.com/office/drawing/2014/main" id="{55039433-AC4C-F785-5A05-46EB6FF30FD1}"/>
              </a:ext>
            </a:extLst>
          </p:cNvPr>
          <p:cNvSpPr txBox="1"/>
          <p:nvPr/>
        </p:nvSpPr>
        <p:spPr>
          <a:xfrm>
            <a:off x="4063978" y="4409188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تنقسم برامج التدريب و التنمية الإدارية إلى نوعين ؟</a:t>
            </a:r>
            <a:endParaRPr lang="en-US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الثاني</a:t>
            </a:r>
            <a:endParaRPr lang="en-US" sz="6000" dirty="0">
              <a:cs typeface="Lalezar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8937396" flipH="1">
            <a:off x="1351723" y="5738077"/>
            <a:ext cx="8964268" cy="8506586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 rot="776060" flipH="1">
            <a:off x="-2497473" y="-2908484"/>
            <a:ext cx="10413339" cy="9059605"/>
          </a:xfrm>
          <a:custGeom>
            <a:avLst/>
            <a:gdLst/>
            <a:ahLst/>
            <a:cxnLst/>
            <a:rect l="l" t="t" r="r" b="b"/>
            <a:pathLst>
              <a:path w="8338090" h="7254138">
                <a:moveTo>
                  <a:pt x="8338090" y="0"/>
                </a:moveTo>
                <a:lnTo>
                  <a:pt x="0" y="0"/>
                </a:lnTo>
                <a:lnTo>
                  <a:pt x="0" y="7254138"/>
                </a:lnTo>
                <a:lnTo>
                  <a:pt x="8338090" y="7254138"/>
                </a:lnTo>
                <a:lnTo>
                  <a:pt x="833809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grpSp>
        <p:nvGrpSpPr>
          <p:cNvPr id="14" name="مجموعة 13">
            <a:extLst>
              <a:ext uri="{FF2B5EF4-FFF2-40B4-BE49-F238E27FC236}">
                <a16:creationId xmlns:a16="http://schemas.microsoft.com/office/drawing/2014/main" id="{E8211415-97AF-A2B3-B98F-677BAC0276FA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5" name="صورة 14" descr="صورة تحتوي على رمز, الرسومات, أبيض, الخط&#10;&#10;تم إنشاء الوصف تلقائياً">
              <a:extLst>
                <a:ext uri="{FF2B5EF4-FFF2-40B4-BE49-F238E27FC236}">
                  <a16:creationId xmlns:a16="http://schemas.microsoft.com/office/drawing/2014/main" id="{F731C904-89DA-B975-3A5B-620B3845D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6" name="مربع نص 15">
              <a:extLst>
                <a:ext uri="{FF2B5EF4-FFF2-40B4-BE49-F238E27FC236}">
                  <a16:creationId xmlns:a16="http://schemas.microsoft.com/office/drawing/2014/main" id="{2C884FB5-29EF-3FF1-E163-C6F9E74C3D8E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19371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solidFill>
                    <a:schemeClr val="bg1"/>
                  </a:solidFill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17" name="مستطيل 16">
              <a:hlinkClick r:id="rId6" action="ppaction://hlinksldjump"/>
              <a:extLst>
                <a:ext uri="{FF2B5EF4-FFF2-40B4-BE49-F238E27FC236}">
                  <a16:creationId xmlns:a16="http://schemas.microsoft.com/office/drawing/2014/main" id="{22E00B35-6014-3133-7217-1ACF46F5F21E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18" name="TextBox 12">
            <a:extLst>
              <a:ext uri="{FF2B5EF4-FFF2-40B4-BE49-F238E27FC236}">
                <a16:creationId xmlns:a16="http://schemas.microsoft.com/office/drawing/2014/main" id="{D89A4728-7588-02FF-3692-244DF9CECDAB}"/>
              </a:ext>
            </a:extLst>
          </p:cNvPr>
          <p:cNvSpPr txBox="1"/>
          <p:nvPr/>
        </p:nvSpPr>
        <p:spPr>
          <a:xfrm>
            <a:off x="3976067" y="4208631"/>
            <a:ext cx="10464843" cy="1352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تشمل أساليب التدريب من خلال القاعات الدراسية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المؤتمرات؟</a:t>
            </a:r>
            <a:endParaRPr lang="en-US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0772A687-E5B6-0569-E799-A143D0A82E94}"/>
              </a:ext>
            </a:extLst>
          </p:cNvPr>
          <p:cNvSpPr txBox="1"/>
          <p:nvPr/>
        </p:nvSpPr>
        <p:spPr>
          <a:xfrm>
            <a:off x="4237576" y="5981700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صح</a:t>
            </a:r>
            <a:endParaRPr lang="en-US" sz="4000" dirty="0">
              <a:solidFill>
                <a:srgbClr val="00B050"/>
              </a:solidFill>
              <a:latin typeface="Cairo"/>
              <a:cs typeface="Cai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9781681" flipH="1">
            <a:off x="5422568" y="4683918"/>
            <a:ext cx="9133702" cy="8617511"/>
          </a:xfrm>
          <a:prstGeom prst="rect">
            <a:avLst/>
          </a:prstGeom>
        </p:spPr>
      </p:pic>
      <p:sp>
        <p:nvSpPr>
          <p:cNvPr id="19" name="Freeform 19"/>
          <p:cNvSpPr/>
          <p:nvPr/>
        </p:nvSpPr>
        <p:spPr>
          <a:xfrm rot="-5820624" flipH="1">
            <a:off x="13921276" y="-1833905"/>
            <a:ext cx="4514573" cy="5305588"/>
          </a:xfrm>
          <a:custGeom>
            <a:avLst/>
            <a:gdLst/>
            <a:ahLst/>
            <a:cxnLst/>
            <a:rect l="l" t="t" r="r" b="b"/>
            <a:pathLst>
              <a:path w="4514573" h="5305588">
                <a:moveTo>
                  <a:pt x="4514574" y="0"/>
                </a:moveTo>
                <a:lnTo>
                  <a:pt x="0" y="0"/>
                </a:lnTo>
                <a:lnTo>
                  <a:pt x="0" y="5305588"/>
                </a:lnTo>
                <a:lnTo>
                  <a:pt x="4514574" y="5305588"/>
                </a:lnTo>
                <a:lnTo>
                  <a:pt x="451457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5825214B-A024-0205-A4CD-4415F93A4035}"/>
              </a:ext>
            </a:extLst>
          </p:cNvPr>
          <p:cNvSpPr txBox="1"/>
          <p:nvPr/>
        </p:nvSpPr>
        <p:spPr>
          <a:xfrm>
            <a:off x="3810000" y="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الثالث</a:t>
            </a:r>
            <a:endParaRPr lang="en-US" sz="6000" dirty="0">
              <a:cs typeface="Lalezar"/>
            </a:endParaRPr>
          </a:p>
        </p:txBody>
      </p:sp>
      <p:grpSp>
        <p:nvGrpSpPr>
          <p:cNvPr id="22" name="مجموعة 21">
            <a:extLst>
              <a:ext uri="{FF2B5EF4-FFF2-40B4-BE49-F238E27FC236}">
                <a16:creationId xmlns:a16="http://schemas.microsoft.com/office/drawing/2014/main" id="{C60D5711-3571-19EB-C697-0EFF5423ED9F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23" name="صورة 22">
              <a:extLst>
                <a:ext uri="{FF2B5EF4-FFF2-40B4-BE49-F238E27FC236}">
                  <a16:creationId xmlns:a16="http://schemas.microsoft.com/office/drawing/2014/main" id="{937C4834-8FCE-C4E2-AA8D-8394F652D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24" name="مربع نص 23">
              <a:extLst>
                <a:ext uri="{FF2B5EF4-FFF2-40B4-BE49-F238E27FC236}">
                  <a16:creationId xmlns:a16="http://schemas.microsoft.com/office/drawing/2014/main" id="{796B1F67-34CF-3803-C34F-BC4DE9B9307B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5" name="مستطيل 24">
              <a:hlinkClick r:id="rId6" action="ppaction://hlinksldjump"/>
              <a:extLst>
                <a:ext uri="{FF2B5EF4-FFF2-40B4-BE49-F238E27FC236}">
                  <a16:creationId xmlns:a16="http://schemas.microsoft.com/office/drawing/2014/main" id="{D0E3CD54-F0B8-FA8D-641B-F8C5F6FFE31D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6" name="TextBox 12">
            <a:extLst>
              <a:ext uri="{FF2B5EF4-FFF2-40B4-BE49-F238E27FC236}">
                <a16:creationId xmlns:a16="http://schemas.microsoft.com/office/drawing/2014/main" id="{26E8ACF8-9A1B-2ED0-CC82-B6BF509E062A}"/>
              </a:ext>
            </a:extLst>
          </p:cNvPr>
          <p:cNvSpPr txBox="1"/>
          <p:nvPr/>
        </p:nvSpPr>
        <p:spPr>
          <a:xfrm>
            <a:off x="2180910" y="4267103"/>
            <a:ext cx="14012892" cy="178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......... هي الالتقاء بين مجموعة من المتدربين بهدف دراسة موضوع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معين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0000"/>
              </a:solidFill>
              <a:latin typeface="Cairo"/>
              <a:cs typeface="Cairo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2624969E-02AA-581E-EE87-81512B0764DE}"/>
              </a:ext>
            </a:extLst>
          </p:cNvPr>
          <p:cNvSpPr txBox="1"/>
          <p:nvPr/>
        </p:nvSpPr>
        <p:spPr>
          <a:xfrm>
            <a:off x="4191000" y="6140147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الحلقات الدراسية</a:t>
            </a:r>
            <a:endParaRPr lang="en-US" sz="4000" dirty="0">
              <a:solidFill>
                <a:srgbClr val="00B050"/>
              </a:solidFill>
              <a:latin typeface="Cairo"/>
              <a:cs typeface="Cai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62989" t="67035"/>
          <a:stretch>
            <a:fillRect/>
          </a:stretch>
        </p:blipFill>
        <p:spPr>
          <a:xfrm rot="10800000" flipH="1">
            <a:off x="14819742" y="-32502"/>
            <a:ext cx="3468258" cy="3089052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3"/>
          <a:srcRect l="70477" t="23497"/>
          <a:stretch>
            <a:fillRect/>
          </a:stretch>
        </p:blipFill>
        <p:spPr>
          <a:xfrm rot="5400000">
            <a:off x="2558495" y="4513025"/>
            <a:ext cx="3215480" cy="8332470"/>
          </a:xfrm>
          <a:prstGeom prst="rect">
            <a:avLst/>
          </a:prstGeom>
        </p:spPr>
      </p:pic>
      <p:grpSp>
        <p:nvGrpSpPr>
          <p:cNvPr id="22" name="مجموعة 21">
            <a:extLst>
              <a:ext uri="{FF2B5EF4-FFF2-40B4-BE49-F238E27FC236}">
                <a16:creationId xmlns:a16="http://schemas.microsoft.com/office/drawing/2014/main" id="{0CDE35C1-C600-35DE-C931-0AD09307554B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23" name="صورة 22">
              <a:extLst>
                <a:ext uri="{FF2B5EF4-FFF2-40B4-BE49-F238E27FC236}">
                  <a16:creationId xmlns:a16="http://schemas.microsoft.com/office/drawing/2014/main" id="{3EAC42A8-731B-7EF7-167B-9766FF118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24" name="مربع نص 23">
              <a:extLst>
                <a:ext uri="{FF2B5EF4-FFF2-40B4-BE49-F238E27FC236}">
                  <a16:creationId xmlns:a16="http://schemas.microsoft.com/office/drawing/2014/main" id="{E5E6616E-E727-2D53-28A1-10ED42C92C18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25" name="مستطيل 24">
              <a:hlinkClick r:id="rId5" action="ppaction://hlinksldjump"/>
              <a:extLst>
                <a:ext uri="{FF2B5EF4-FFF2-40B4-BE49-F238E27FC236}">
                  <a16:creationId xmlns:a16="http://schemas.microsoft.com/office/drawing/2014/main" id="{49447A70-ED68-23D8-FB4D-D62389B17577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6" name="TextBox 2">
            <a:extLst>
              <a:ext uri="{FF2B5EF4-FFF2-40B4-BE49-F238E27FC236}">
                <a16:creationId xmlns:a16="http://schemas.microsoft.com/office/drawing/2014/main" id="{1F052589-F030-2E05-E4B2-A87ED0E2CD00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الرابع</a:t>
            </a:r>
            <a:endParaRPr lang="en-US" sz="6000" dirty="0">
              <a:cs typeface="Lalezar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5AD1ABA2-7B2B-C6C8-8A26-6C5A10193FC1}"/>
              </a:ext>
            </a:extLst>
          </p:cNvPr>
          <p:cNvSpPr txBox="1"/>
          <p:nvPr/>
        </p:nvSpPr>
        <p:spPr>
          <a:xfrm>
            <a:off x="2180910" y="4267103"/>
            <a:ext cx="14012892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......... هي برامج تُوجَّه الى الافراد المسؤولين عن العمليات التنفيذية</a:t>
            </a:r>
          </a:p>
        </p:txBody>
      </p:sp>
      <p:sp>
        <p:nvSpPr>
          <p:cNvPr id="28" name="TextBox 12">
            <a:extLst>
              <a:ext uri="{FF2B5EF4-FFF2-40B4-BE49-F238E27FC236}">
                <a16:creationId xmlns:a16="http://schemas.microsoft.com/office/drawing/2014/main" id="{E46B0154-C75A-6F01-8593-B6706DFAC629}"/>
              </a:ext>
            </a:extLst>
          </p:cNvPr>
          <p:cNvSpPr txBox="1"/>
          <p:nvPr/>
        </p:nvSpPr>
        <p:spPr>
          <a:xfrm>
            <a:off x="4191000" y="6140147"/>
            <a:ext cx="10464843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برامج تنمية الإدارة الدنيا </a:t>
            </a:r>
            <a:endParaRPr lang="en-US" sz="4000" dirty="0">
              <a:solidFill>
                <a:srgbClr val="00B050"/>
              </a:solidFill>
              <a:latin typeface="Cairo"/>
              <a:cs typeface="Cai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12461" flipH="1">
            <a:off x="2021947" y="499975"/>
            <a:ext cx="9508910" cy="9841045"/>
          </a:xfrm>
          <a:custGeom>
            <a:avLst/>
            <a:gdLst/>
            <a:ahLst/>
            <a:cxnLst/>
            <a:rect l="l" t="t" r="r" b="b"/>
            <a:pathLst>
              <a:path w="9508910" h="9841045">
                <a:moveTo>
                  <a:pt x="9508910" y="0"/>
                </a:moveTo>
                <a:lnTo>
                  <a:pt x="0" y="0"/>
                </a:lnTo>
                <a:lnTo>
                  <a:pt x="0" y="9841045"/>
                </a:lnTo>
                <a:lnTo>
                  <a:pt x="9508910" y="9841045"/>
                </a:lnTo>
                <a:lnTo>
                  <a:pt x="950891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ar-SA"/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 r="64034" b="46739"/>
          <a:stretch>
            <a:fillRect/>
          </a:stretch>
        </p:blipFill>
        <p:spPr>
          <a:xfrm rot="5400000">
            <a:off x="12914560" y="-1041561"/>
            <a:ext cx="4331879" cy="6415001"/>
          </a:xfrm>
          <a:prstGeom prst="rect">
            <a:avLst/>
          </a:prstGeom>
        </p:spPr>
      </p:pic>
      <p:grpSp>
        <p:nvGrpSpPr>
          <p:cNvPr id="16" name="مجموعة 15">
            <a:extLst>
              <a:ext uri="{FF2B5EF4-FFF2-40B4-BE49-F238E27FC236}">
                <a16:creationId xmlns:a16="http://schemas.microsoft.com/office/drawing/2014/main" id="{E28E33ED-C533-CDD5-64D0-064B057A11C2}"/>
              </a:ext>
            </a:extLst>
          </p:cNvPr>
          <p:cNvGrpSpPr/>
          <p:nvPr/>
        </p:nvGrpSpPr>
        <p:grpSpPr>
          <a:xfrm>
            <a:off x="-4038600" y="347293"/>
            <a:ext cx="15736239" cy="912557"/>
            <a:chOff x="-1971496" y="108067"/>
            <a:chExt cx="7194884" cy="417237"/>
          </a:xfrm>
        </p:grpSpPr>
        <p:pic>
          <p:nvPicPr>
            <p:cNvPr id="17" name="صورة 16">
              <a:extLst>
                <a:ext uri="{FF2B5EF4-FFF2-40B4-BE49-F238E27FC236}">
                  <a16:creationId xmlns:a16="http://schemas.microsoft.com/office/drawing/2014/main" id="{79D8F9AE-0D5B-7DE7-F84E-921FB1A94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217383" y="108067"/>
              <a:ext cx="386203" cy="386203"/>
            </a:xfrm>
            <a:prstGeom prst="rect">
              <a:avLst/>
            </a:prstGeom>
          </p:spPr>
        </p:pic>
        <p:sp>
          <p:nvSpPr>
            <p:cNvPr id="18" name="مربع نص 17">
              <a:extLst>
                <a:ext uri="{FF2B5EF4-FFF2-40B4-BE49-F238E27FC236}">
                  <a16:creationId xmlns:a16="http://schemas.microsoft.com/office/drawing/2014/main" id="{A3936711-E5B9-9136-3BD3-3F36C274C265}"/>
                </a:ext>
              </a:extLst>
            </p:cNvPr>
            <p:cNvSpPr txBox="1"/>
            <p:nvPr/>
          </p:nvSpPr>
          <p:spPr>
            <a:xfrm>
              <a:off x="-1971496" y="246801"/>
              <a:ext cx="7194884" cy="21108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ar-SA" sz="2400" dirty="0">
                  <a:latin typeface="AA-TYPO" panose="02000800000000000000" pitchFamily="2" charset="-78"/>
                  <a:cs typeface="AA-TYPO" panose="02000800000000000000" pitchFamily="2" charset="-78"/>
                </a:rPr>
                <a:t>العودة لصفحة الأرقام</a:t>
              </a:r>
            </a:p>
          </p:txBody>
        </p:sp>
        <p:sp>
          <p:nvSpPr>
            <p:cNvPr id="19" name="مستطيل 18">
              <a:hlinkClick r:id="rId7" action="ppaction://hlinksldjump"/>
              <a:extLst>
                <a:ext uri="{FF2B5EF4-FFF2-40B4-BE49-F238E27FC236}">
                  <a16:creationId xmlns:a16="http://schemas.microsoft.com/office/drawing/2014/main" id="{73F5146D-6250-AFEC-053E-6ABAB76087C8}"/>
                </a:ext>
              </a:extLst>
            </p:cNvPr>
            <p:cNvSpPr/>
            <p:nvPr/>
          </p:nvSpPr>
          <p:spPr>
            <a:xfrm>
              <a:off x="70720" y="109571"/>
              <a:ext cx="2434390" cy="4157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SA" dirty="0"/>
            </a:p>
          </p:txBody>
        </p:sp>
      </p:grpSp>
      <p:sp>
        <p:nvSpPr>
          <p:cNvPr id="20" name="TextBox 2">
            <a:extLst>
              <a:ext uri="{FF2B5EF4-FFF2-40B4-BE49-F238E27FC236}">
                <a16:creationId xmlns:a16="http://schemas.microsoft.com/office/drawing/2014/main" id="{B608EE21-3FB9-8EAE-5F94-5A843ED1B7A1}"/>
              </a:ext>
            </a:extLst>
          </p:cNvPr>
          <p:cNvSpPr txBox="1"/>
          <p:nvPr/>
        </p:nvSpPr>
        <p:spPr>
          <a:xfrm>
            <a:off x="4268056" y="-80640"/>
            <a:ext cx="1017285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ar-SA" sz="6000" dirty="0">
                <a:cs typeface="Lalezar"/>
              </a:rPr>
              <a:t>الســؤال الخامس</a:t>
            </a:r>
            <a:endParaRPr lang="en-US" sz="6000" dirty="0">
              <a:cs typeface="Lalezar"/>
            </a:endParaRP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D1F431A4-309C-F728-4975-3E434B19628A}"/>
              </a:ext>
            </a:extLst>
          </p:cNvPr>
          <p:cNvSpPr txBox="1"/>
          <p:nvPr/>
        </p:nvSpPr>
        <p:spPr>
          <a:xfrm>
            <a:off x="2137554" y="4091428"/>
            <a:ext cx="14012892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0000"/>
                </a:solidFill>
                <a:latin typeface="Cairo"/>
                <a:cs typeface="Cairo"/>
              </a:rPr>
              <a:t>ما الفرق بين التدريب و التنمية ؟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8324128D-E136-EC34-91AA-3F33473962B3}"/>
              </a:ext>
            </a:extLst>
          </p:cNvPr>
          <p:cNvSpPr txBox="1"/>
          <p:nvPr/>
        </p:nvSpPr>
        <p:spPr>
          <a:xfrm>
            <a:off x="4122061" y="5903661"/>
            <a:ext cx="10464843" cy="2224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الإجابة :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B05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التدريب : يركز على الوظائف الحالية للأفراد </a:t>
            </a:r>
          </a:p>
          <a:p>
            <a:pPr algn="ctr">
              <a:lnSpc>
                <a:spcPts val="3380"/>
              </a:lnSpc>
            </a:pPr>
            <a:endParaRPr lang="ar-SA" sz="4000" dirty="0">
              <a:solidFill>
                <a:srgbClr val="00B050"/>
              </a:solidFill>
              <a:latin typeface="Cairo"/>
              <a:cs typeface="Cairo"/>
            </a:endParaRPr>
          </a:p>
          <a:p>
            <a:pPr algn="ctr">
              <a:lnSpc>
                <a:spcPts val="3380"/>
              </a:lnSpc>
            </a:pPr>
            <a:r>
              <a:rPr lang="ar-SA" sz="4000" dirty="0">
                <a:solidFill>
                  <a:srgbClr val="00B050"/>
                </a:solidFill>
                <a:latin typeface="Cairo"/>
                <a:cs typeface="Cairo"/>
              </a:rPr>
              <a:t>التنمية : تركز على الوظائف المستقبلية للأفراد</a:t>
            </a:r>
            <a:endParaRPr lang="en-US" sz="4000" dirty="0">
              <a:solidFill>
                <a:srgbClr val="00B050"/>
              </a:solidFill>
              <a:latin typeface="Cairo"/>
              <a:cs typeface="Cair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312</Words>
  <Application>Microsoft Office PowerPoint</Application>
  <PresentationFormat>مخصص</PresentationFormat>
  <Paragraphs>84</Paragraphs>
  <Slides>16</Slides>
  <Notes>2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16</vt:i4>
      </vt:variant>
    </vt:vector>
  </HeadingPairs>
  <TitlesOfParts>
    <vt:vector size="22" baseType="lpstr">
      <vt:lpstr>Cairo</vt:lpstr>
      <vt:lpstr>Lalezar</vt:lpstr>
      <vt:lpstr>AA-TYPO</vt:lpstr>
      <vt:lpstr>Arial</vt:lpstr>
      <vt:lpstr>Calibri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تعليم مشروع مجموعة نمط مجرد متحرك أخضر وأرجواني</dc:title>
  <dc:creator>Azyz25 AA</dc:creator>
  <cp:lastModifiedBy>Azyz25 AA</cp:lastModifiedBy>
  <cp:revision>2</cp:revision>
  <dcterms:created xsi:type="dcterms:W3CDTF">2006-08-16T00:00:00Z</dcterms:created>
  <dcterms:modified xsi:type="dcterms:W3CDTF">2025-03-12T23:31:25Z</dcterms:modified>
  <dc:identifier>DAF4FNjVOnM</dc:identifier>
</cp:coreProperties>
</file>

<file path=docProps/thumbnail.jpeg>
</file>